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Jua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5">
          <p15:clr>
            <a:srgbClr val="A4A3A4"/>
          </p15:clr>
        </p15:guide>
        <p15:guide id="2" pos="2875">
          <p15:clr>
            <a:srgbClr val="A4A3A4"/>
          </p15:clr>
        </p15:guide>
        <p15:guide id="3" orient="horz" pos="161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g6fsfs0Zi3NO/2IXgZYwoC8y8g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CB2D63-0082-47BA-9B3D-D5D6C5B3C037}">
  <a:tblStyle styleId="{1ECB2D63-0082-47BA-9B3D-D5D6C5B3C03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96D2AB2-867A-4DDB-A21C-F0AB985CB4C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5" orient="horz"/>
        <p:guide pos="2875"/>
        <p:guide pos="16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Jua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1112d4fea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61112d4fea_1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61112d4fea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61112d4fea_8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1112d4fea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61112d4fea_8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1112d4fea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61112d4fea_8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61112d4fea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61112d4fea_8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39e105e32_1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639e105e32_1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39e105e32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639e105e32_1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639e2cf5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639e2cf50f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1112d4fea_1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61112d4fea_1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61112d4fea_1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61112d4fea_1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39e105e32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639e105e32_1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639e105e32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639e105e32_1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39e105e32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639e105e32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39e105e32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639e105e32_1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39e105e32_1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639e105e32_11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1112d4fea_1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61112d4fea_1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39e105e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639e105e3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1112d4fea_1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61112d4fea_12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/>
          <p:nvPr/>
        </p:nvSpPr>
        <p:spPr>
          <a:xfrm>
            <a:off x="0" y="0"/>
            <a:ext cx="6528580" cy="5143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6"/>
          <p:cNvSpPr/>
          <p:nvPr/>
        </p:nvSpPr>
        <p:spPr>
          <a:xfrm>
            <a:off x="6516216" y="3188356"/>
            <a:ext cx="2627784" cy="1955145"/>
          </a:xfrm>
          <a:prstGeom prst="rect">
            <a:avLst/>
          </a:prstGeom>
          <a:solidFill>
            <a:srgbClr val="4040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16"/>
          <p:cNvSpPr/>
          <p:nvPr/>
        </p:nvSpPr>
        <p:spPr>
          <a:xfrm>
            <a:off x="6516216" y="1"/>
            <a:ext cx="2627784" cy="31883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16"/>
          <p:cNvSpPr txBox="1"/>
          <p:nvPr>
            <p:ph idx="10"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1"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238760" y="1840230"/>
            <a:ext cx="6052185" cy="1228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6724650" y="3855720"/>
            <a:ext cx="2193290" cy="598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457200" y="205740"/>
            <a:ext cx="5674995" cy="316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7"/>
          <p:cNvSpPr txBox="1"/>
          <p:nvPr>
            <p:ph idx="1" type="subTitle"/>
          </p:nvPr>
        </p:nvSpPr>
        <p:spPr>
          <a:xfrm>
            <a:off x="436880" y="977265"/>
            <a:ext cx="8269605" cy="743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68737" y="60471"/>
            <a:ext cx="9006529" cy="5022558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18"/>
          <p:cNvSpPr/>
          <p:nvPr/>
        </p:nvSpPr>
        <p:spPr>
          <a:xfrm>
            <a:off x="3321145" y="2329378"/>
            <a:ext cx="25017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36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idx="10" type="dt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1" type="ftr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hyperlink" Target="https://github.com/knudatascientists/Team3_stai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hyperlink" Target="http://172.20.66.88:850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hyperlink" Target="https://www.data.go.kr/data/15102458/fileData.do" TargetMode="External"/><Relationship Id="rId5" Type="http://schemas.openxmlformats.org/officeDocument/2006/relationships/hyperlink" Target="http://data.seoul.go.kr/dataList/OA-21245/F/1/datasetView.do" TargetMode="External"/><Relationship Id="rId6" Type="http://schemas.openxmlformats.org/officeDocument/2006/relationships/hyperlink" Target="https://www.data.go.kr/data/15100212/fileData.d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"/>
          <p:cNvSpPr/>
          <p:nvPr/>
        </p:nvSpPr>
        <p:spPr>
          <a:xfrm flipH="1">
            <a:off x="0" y="0"/>
            <a:ext cx="4152900" cy="5143500"/>
          </a:xfrm>
          <a:prstGeom prst="rect">
            <a:avLst/>
          </a:prstGeom>
          <a:solidFill>
            <a:srgbClr val="FFFFFF">
              <a:alpha val="66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서울시 전기차 충전소</a:t>
            </a:r>
            <a:endParaRPr sz="3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위치 제공 서비스</a:t>
            </a:r>
            <a:endParaRPr sz="3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ε</a:t>
            </a:r>
            <a:r>
              <a:rPr lang="en-U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조 Stair팀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김수아 방영찬 신나령 정한수 조건영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40" name="Google Shape;40;p2"/>
          <p:cNvCxnSpPr/>
          <p:nvPr/>
        </p:nvCxnSpPr>
        <p:spPr>
          <a:xfrm>
            <a:off x="302550" y="2904250"/>
            <a:ext cx="3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9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1.5. 프로젝트 일정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81" name="Google Shape;181;p9"/>
          <p:cNvGraphicFramePr/>
          <p:nvPr/>
        </p:nvGraphicFramePr>
        <p:xfrm>
          <a:off x="309880" y="74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{1ECB2D63-0082-47BA-9B3D-D5D6C5B3C037}</a:tableStyleId>
              </a:tblPr>
              <a:tblGrid>
                <a:gridCol w="437525"/>
                <a:gridCol w="2587000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1554150"/>
              </a:tblGrid>
              <a:tr h="22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단계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태스크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산출물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분석기획(Planning)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비즈니스 이해 및 범위설정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요구사항정의서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프로젝트 정의 및 계획설정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프로젝트수행계획서,WBS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프로젝트 위험계획 수립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위험목록/위험관리계획서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데이터준비(Data Preparation)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필요데이터 정의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데이터정의서, 획득계획서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데이터스토어설계(정형)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스토어설계서, 매핑정의서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데이터수집 및 정합성 검증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데이터 정합성검증보고서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데이터분석(Data Analyzing)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분석용 데이터준비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분석용 데이터세트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탐색적분석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데이터탐색/시각화보고서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알고리즘구현(Algorithm Developing)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기능 구현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기능 결과보고서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평가 및 검증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기능 평가보고서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평가 및 전개(Deploying)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발전계획 수립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발전계획서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프로젝트 평가 및 보고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완료보고서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82" name="Google Shape;182;p9"/>
          <p:cNvCxnSpPr/>
          <p:nvPr/>
        </p:nvCxnSpPr>
        <p:spPr>
          <a:xfrm flipH="1" rot="10800000">
            <a:off x="3341000" y="1515650"/>
            <a:ext cx="799200" cy="78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" name="Google Shape;183;p9"/>
          <p:cNvCxnSpPr/>
          <p:nvPr/>
        </p:nvCxnSpPr>
        <p:spPr>
          <a:xfrm>
            <a:off x="3333475" y="1742150"/>
            <a:ext cx="7992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" name="Google Shape;184;p9"/>
          <p:cNvCxnSpPr/>
          <p:nvPr/>
        </p:nvCxnSpPr>
        <p:spPr>
          <a:xfrm>
            <a:off x="3342005" y="1285875"/>
            <a:ext cx="791700" cy="0"/>
          </a:xfrm>
          <a:prstGeom prst="straightConnector1">
            <a:avLst/>
          </a:prstGeom>
          <a:noFill/>
          <a:ln cap="flat" cmpd="sng" w="28575">
            <a:solidFill>
              <a:srgbClr val="9CACC8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5" name="Google Shape;185;p9"/>
          <p:cNvCxnSpPr/>
          <p:nvPr/>
        </p:nvCxnSpPr>
        <p:spPr>
          <a:xfrm>
            <a:off x="6542405" y="4440555"/>
            <a:ext cx="801300" cy="6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6" name="Google Shape;186;p9"/>
          <p:cNvCxnSpPr/>
          <p:nvPr/>
        </p:nvCxnSpPr>
        <p:spPr>
          <a:xfrm>
            <a:off x="6542405" y="4664710"/>
            <a:ext cx="800100" cy="12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7" name="Google Shape;187;p9"/>
          <p:cNvCxnSpPr/>
          <p:nvPr/>
        </p:nvCxnSpPr>
        <p:spPr>
          <a:xfrm>
            <a:off x="3743325" y="2200275"/>
            <a:ext cx="7974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8" name="Google Shape;188;p9"/>
          <p:cNvCxnSpPr/>
          <p:nvPr/>
        </p:nvCxnSpPr>
        <p:spPr>
          <a:xfrm>
            <a:off x="4142098" y="2435225"/>
            <a:ext cx="7917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9" name="Google Shape;189;p9"/>
          <p:cNvCxnSpPr/>
          <p:nvPr/>
        </p:nvCxnSpPr>
        <p:spPr>
          <a:xfrm>
            <a:off x="4142098" y="2635875"/>
            <a:ext cx="7917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0" name="Google Shape;190;p9"/>
          <p:cNvCxnSpPr/>
          <p:nvPr/>
        </p:nvCxnSpPr>
        <p:spPr>
          <a:xfrm>
            <a:off x="4542148" y="3103875"/>
            <a:ext cx="7974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1" name="Google Shape;191;p9"/>
          <p:cNvCxnSpPr/>
          <p:nvPr/>
        </p:nvCxnSpPr>
        <p:spPr>
          <a:xfrm>
            <a:off x="4542148" y="3314075"/>
            <a:ext cx="7974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2" name="Google Shape;192;p9"/>
          <p:cNvCxnSpPr/>
          <p:nvPr/>
        </p:nvCxnSpPr>
        <p:spPr>
          <a:xfrm>
            <a:off x="5735320" y="3990975"/>
            <a:ext cx="12087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3" name="Google Shape;193;p9"/>
          <p:cNvCxnSpPr/>
          <p:nvPr/>
        </p:nvCxnSpPr>
        <p:spPr>
          <a:xfrm>
            <a:off x="5345430" y="3769360"/>
            <a:ext cx="11994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1.6. 프로젝트 구성도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2258060" y="1174115"/>
            <a:ext cx="4938900" cy="35142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1" name="Google Shape;201;p10"/>
          <p:cNvSpPr/>
          <p:nvPr/>
        </p:nvSpPr>
        <p:spPr>
          <a:xfrm flipH="1">
            <a:off x="402510" y="1296035"/>
            <a:ext cx="630000" cy="32625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사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용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자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모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듈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2453640" y="2694940"/>
            <a:ext cx="711300" cy="4929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최단 거리 충전소 위치 탐색</a:t>
            </a:r>
            <a:endParaRPr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3214376" y="796300"/>
            <a:ext cx="26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전기차 충전소 위치 안내 시스템</a:t>
            </a:r>
            <a:endParaRPr b="1"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5370830" y="2644775"/>
            <a:ext cx="936000" cy="591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DB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7807949" y="1350650"/>
            <a:ext cx="913200" cy="7773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algun Gothic"/>
              <a:buNone/>
            </a:pPr>
            <a:r>
              <a:rPr b="1" i="0" lang="en-US" sz="11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rPr>
              <a:t>충전소</a:t>
            </a:r>
            <a:endParaRPr b="1" i="0" sz="1100" u="none" cap="none" strike="noStrike">
              <a:solidFill>
                <a:srgbClr val="333333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algun Gothic"/>
              <a:buNone/>
            </a:pPr>
            <a:r>
              <a:rPr b="1" i="0" lang="en-US" sz="11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rPr>
              <a:t>위</a:t>
            </a:r>
            <a:r>
              <a:rPr lang="en-US" sz="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·</a:t>
            </a:r>
            <a:r>
              <a:rPr b="1" i="0" lang="en-US" sz="11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rPr>
              <a:t>경도</a:t>
            </a:r>
            <a:endParaRPr b="1" i="0" sz="1100" u="none" cap="none" strike="noStrike">
              <a:solidFill>
                <a:srgbClr val="33333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6744975" y="2489825"/>
            <a:ext cx="382500" cy="8838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전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처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리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07" name="Google Shape;207;p10"/>
          <p:cNvCxnSpPr/>
          <p:nvPr/>
        </p:nvCxnSpPr>
        <p:spPr>
          <a:xfrm flipH="1">
            <a:off x="2809290" y="2423795"/>
            <a:ext cx="882600" cy="2718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8" name="Google Shape;208;p10"/>
          <p:cNvCxnSpPr>
            <a:stCxn id="205" idx="1"/>
            <a:endCxn id="206" idx="3"/>
          </p:cNvCxnSpPr>
          <p:nvPr/>
        </p:nvCxnSpPr>
        <p:spPr>
          <a:xfrm flipH="1">
            <a:off x="7127549" y="1739300"/>
            <a:ext cx="680400" cy="11925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9" name="Google Shape;209;p10"/>
          <p:cNvSpPr/>
          <p:nvPr/>
        </p:nvSpPr>
        <p:spPr>
          <a:xfrm>
            <a:off x="7807949" y="2542550"/>
            <a:ext cx="913200" cy="7773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</a:t>
            </a: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별 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친환경 자동차 현황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7807949" y="3727450"/>
            <a:ext cx="913200" cy="7773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완속/</a:t>
            </a: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급속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충전기 정보 현황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1" name="Google Shape;211;p10"/>
          <p:cNvCxnSpPr>
            <a:stCxn id="210" idx="1"/>
            <a:endCxn id="206" idx="3"/>
          </p:cNvCxnSpPr>
          <p:nvPr/>
        </p:nvCxnSpPr>
        <p:spPr>
          <a:xfrm rot="10800000">
            <a:off x="7127549" y="2931700"/>
            <a:ext cx="680400" cy="11844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2" name="Google Shape;212;p10"/>
          <p:cNvSpPr txBox="1"/>
          <p:nvPr/>
        </p:nvSpPr>
        <p:spPr>
          <a:xfrm>
            <a:off x="7632975" y="904875"/>
            <a:ext cx="11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Raw Data</a:t>
            </a:r>
            <a:endParaRPr b="1"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3" name="Google Shape;213;p10"/>
          <p:cNvCxnSpPr>
            <a:stCxn id="209" idx="1"/>
            <a:endCxn id="206" idx="3"/>
          </p:cNvCxnSpPr>
          <p:nvPr/>
        </p:nvCxnSpPr>
        <p:spPr>
          <a:xfrm flipH="1">
            <a:off x="7127549" y="2931200"/>
            <a:ext cx="680400" cy="6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4" name="Google Shape;214;p10"/>
          <p:cNvCxnSpPr>
            <a:stCxn id="206" idx="1"/>
            <a:endCxn id="204" idx="3"/>
          </p:cNvCxnSpPr>
          <p:nvPr/>
        </p:nvCxnSpPr>
        <p:spPr>
          <a:xfrm flipH="1">
            <a:off x="6306975" y="2931725"/>
            <a:ext cx="4380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5" name="Google Shape;215;p10"/>
          <p:cNvSpPr/>
          <p:nvPr/>
        </p:nvSpPr>
        <p:spPr>
          <a:xfrm>
            <a:off x="3344545" y="2694940"/>
            <a:ext cx="711300" cy="4929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해당 지역 충전소 수 탐색</a:t>
            </a:r>
            <a:endParaRPr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6" name="Google Shape;216;p10"/>
          <p:cNvCxnSpPr>
            <a:stCxn id="217" idx="2"/>
            <a:endCxn id="215" idx="0"/>
          </p:cNvCxnSpPr>
          <p:nvPr/>
        </p:nvCxnSpPr>
        <p:spPr>
          <a:xfrm rot="5400000">
            <a:off x="3431640" y="2422550"/>
            <a:ext cx="540900" cy="3600"/>
          </a:xfrm>
          <a:prstGeom prst="bentConnector3">
            <a:avLst>
              <a:gd fmla="val 5005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8" name="Google Shape;218;p10"/>
          <p:cNvSpPr/>
          <p:nvPr/>
        </p:nvSpPr>
        <p:spPr>
          <a:xfrm>
            <a:off x="2453640" y="3728085"/>
            <a:ext cx="2500500" cy="414000"/>
          </a:xfrm>
          <a:prstGeom prst="roundRect">
            <a:avLst>
              <a:gd fmla="val 16667" name="adj"/>
            </a:avLst>
          </a:prstGeom>
          <a:solidFill>
            <a:srgbClr val="FFFF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시각화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9" name="Google Shape;219;p10"/>
          <p:cNvCxnSpPr/>
          <p:nvPr/>
        </p:nvCxnSpPr>
        <p:spPr>
          <a:xfrm>
            <a:off x="1116965" y="1941830"/>
            <a:ext cx="1328400" cy="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0" name="Google Shape;220;p10"/>
          <p:cNvSpPr txBox="1"/>
          <p:nvPr/>
        </p:nvSpPr>
        <p:spPr>
          <a:xfrm>
            <a:off x="1333879" y="16649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위치 정보</a:t>
            </a:r>
            <a:endParaRPr b="1" i="0" sz="9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21" name="Google Shape;221;p10"/>
          <p:cNvGrpSpPr/>
          <p:nvPr/>
        </p:nvGrpSpPr>
        <p:grpSpPr>
          <a:xfrm>
            <a:off x="1100455" y="3670925"/>
            <a:ext cx="1573422" cy="323100"/>
            <a:chOff x="1176655" y="3670925"/>
            <a:chExt cx="1573422" cy="323100"/>
          </a:xfrm>
        </p:grpSpPr>
        <p:cxnSp>
          <p:nvCxnSpPr>
            <p:cNvPr id="222" name="Google Shape;222;p10"/>
            <p:cNvCxnSpPr/>
            <p:nvPr/>
          </p:nvCxnSpPr>
          <p:spPr>
            <a:xfrm rot="10800000">
              <a:off x="1176655" y="3935095"/>
              <a:ext cx="1305560" cy="635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3" name="Google Shape;223;p10"/>
            <p:cNvSpPr txBox="1"/>
            <p:nvPr/>
          </p:nvSpPr>
          <p:spPr>
            <a:xfrm>
              <a:off x="1444477" y="3670925"/>
              <a:ext cx="1305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주변충전소 정보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17" name="Google Shape;217;p10"/>
          <p:cNvSpPr/>
          <p:nvPr/>
        </p:nvSpPr>
        <p:spPr>
          <a:xfrm>
            <a:off x="2453640" y="1739900"/>
            <a:ext cx="2500500" cy="414000"/>
          </a:xfrm>
          <a:prstGeom prst="roundRect">
            <a:avLst>
              <a:gd fmla="val 16667" name="adj"/>
            </a:avLst>
          </a:prstGeom>
          <a:solidFill>
            <a:srgbClr val="FFFF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주변 충전소 자료 필터링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24" name="Google Shape;224;p10"/>
          <p:cNvCxnSpPr>
            <a:stCxn id="218" idx="0"/>
            <a:endCxn id="202" idx="2"/>
          </p:cNvCxnSpPr>
          <p:nvPr/>
        </p:nvCxnSpPr>
        <p:spPr>
          <a:xfrm flipH="1" rot="5400000">
            <a:off x="2986440" y="3010635"/>
            <a:ext cx="540300" cy="894600"/>
          </a:xfrm>
          <a:prstGeom prst="bentConnector3">
            <a:avLst>
              <a:gd fmla="val 5008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25" name="Google Shape;225;p10"/>
          <p:cNvCxnSpPr>
            <a:stCxn id="215" idx="2"/>
            <a:endCxn id="218" idx="0"/>
          </p:cNvCxnSpPr>
          <p:nvPr/>
        </p:nvCxnSpPr>
        <p:spPr>
          <a:xfrm flipH="1" rot="-5400000">
            <a:off x="3431845" y="3456190"/>
            <a:ext cx="540300" cy="3600"/>
          </a:xfrm>
          <a:prstGeom prst="bentConnector3">
            <a:avLst>
              <a:gd fmla="val 4985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6" name="Google Shape;226;p10"/>
          <p:cNvCxnSpPr/>
          <p:nvPr/>
        </p:nvCxnSpPr>
        <p:spPr>
          <a:xfrm>
            <a:off x="4953635" y="1946275"/>
            <a:ext cx="885300" cy="6990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27" name="Google Shape;227;p10"/>
          <p:cNvSpPr/>
          <p:nvPr/>
        </p:nvSpPr>
        <p:spPr>
          <a:xfrm>
            <a:off x="4243070" y="2694940"/>
            <a:ext cx="711300" cy="4929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해당 지역 전기차 현황 확인</a:t>
            </a:r>
            <a:endParaRPr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28" name="Google Shape;228;p10"/>
          <p:cNvCxnSpPr/>
          <p:nvPr/>
        </p:nvCxnSpPr>
        <p:spPr>
          <a:xfrm>
            <a:off x="3686175" y="2428875"/>
            <a:ext cx="913200" cy="2667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9" name="Google Shape;229;p10"/>
          <p:cNvCxnSpPr>
            <a:stCxn id="227" idx="2"/>
            <a:endCxn id="218" idx="0"/>
          </p:cNvCxnSpPr>
          <p:nvPr/>
        </p:nvCxnSpPr>
        <p:spPr>
          <a:xfrm rot="5400000">
            <a:off x="3881120" y="3010540"/>
            <a:ext cx="540300" cy="894900"/>
          </a:xfrm>
          <a:prstGeom prst="bentConnector3">
            <a:avLst>
              <a:gd fmla="val 5002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161112d4fea_13_6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61112d4fea_13_6"/>
          <p:cNvSpPr txBox="1"/>
          <p:nvPr>
            <p:ph type="title"/>
          </p:nvPr>
        </p:nvSpPr>
        <p:spPr>
          <a:xfrm>
            <a:off x="457200" y="205740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1.7. 시퀀스 다이어그램</a:t>
            </a:r>
            <a:endParaRPr b="1"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6" name="Google Shape;236;g161112d4fea_13_6"/>
          <p:cNvSpPr/>
          <p:nvPr/>
        </p:nvSpPr>
        <p:spPr>
          <a:xfrm>
            <a:off x="1947450" y="778650"/>
            <a:ext cx="5249100" cy="38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g161112d4fea_1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538" y="916350"/>
            <a:ext cx="4772924" cy="36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 txBox="1"/>
          <p:nvPr>
            <p:ph type="title"/>
          </p:nvPr>
        </p:nvSpPr>
        <p:spPr>
          <a:xfrm>
            <a:off x="440925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2000"/>
              <a:buFont typeface="Arial"/>
              <a:buNone/>
            </a:pP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1.8. </a:t>
            </a: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예상이슈</a:t>
            </a:r>
            <a:endParaRPr b="1"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440926" y="638875"/>
            <a:ext cx="8601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시스템 구축 과정에서 아래와 같은 3가지 이슈가 예상되며, 대응방안은 다음과 같습니다.</a:t>
            </a:r>
            <a:endParaRPr sz="16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245" name="Google Shape;245;p11"/>
          <p:cNvGraphicFramePr/>
          <p:nvPr/>
        </p:nvGraphicFramePr>
        <p:xfrm>
          <a:off x="288515" y="15360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{896D2AB2-867A-4DDB-A21C-F0AB985CB4C5}</a:tableStyleId>
              </a:tblPr>
              <a:tblGrid>
                <a:gridCol w="508550"/>
                <a:gridCol w="4203625"/>
                <a:gridCol w="3809325"/>
              </a:tblGrid>
              <a:tr h="41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No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예상이슈</a:t>
                      </a:r>
                      <a:endParaRPr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대응방안</a:t>
                      </a:r>
                      <a:endParaRPr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4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 주소 데이터가 잘못 입력되어 있음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 올바른 주소 데이터를 찾아 수정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데이터베이스 테이블 연결하는 과정에서 어려움이 예상됨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여러 자료 탐색 및 면밀한 연구 필요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1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Shiny에 지도 마커가 찍히지 않음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Streamlit 사용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161112d4fea_8_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61112d4fea_8_3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2.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요구사항정의서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2" name="Google Shape;252;g161112d4fea_8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38" y="611463"/>
            <a:ext cx="8275319" cy="39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161112d4fea_8_1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61112d4fea_8_1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3. 기능설계서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9" name="Google Shape;259;g161112d4fea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00" y="619638"/>
            <a:ext cx="8277751" cy="39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61112d4fea_8_2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61112d4fea_8_2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4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 테이블 목록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66" name="Google Shape;266;g161112d4fea_8_21"/>
          <p:cNvPicPr preferRelativeResize="0"/>
          <p:nvPr/>
        </p:nvPicPr>
        <p:blipFill rotWithShape="1">
          <a:blip r:embed="rId4">
            <a:alphaModFix/>
          </a:blip>
          <a:srcRect b="0" l="0" r="586" t="2324"/>
          <a:stretch/>
        </p:blipFill>
        <p:spPr>
          <a:xfrm>
            <a:off x="914325" y="1192875"/>
            <a:ext cx="7283175" cy="24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61112d4fea_8_1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61112d4fea_8_17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5.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테이블 정의서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73" name="Google Shape;273;g161112d4fea_8_17"/>
          <p:cNvPicPr preferRelativeResize="0"/>
          <p:nvPr/>
        </p:nvPicPr>
        <p:blipFill rotWithShape="1">
          <a:blip r:embed="rId4">
            <a:alphaModFix/>
          </a:blip>
          <a:srcRect b="0" l="0" r="0" t="2543"/>
          <a:stretch/>
        </p:blipFill>
        <p:spPr>
          <a:xfrm>
            <a:off x="4606275" y="515262"/>
            <a:ext cx="4407409" cy="14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61112d4fea_8_17"/>
          <p:cNvPicPr preferRelativeResize="0"/>
          <p:nvPr/>
        </p:nvPicPr>
        <p:blipFill rotWithShape="1">
          <a:blip r:embed="rId5">
            <a:alphaModFix/>
          </a:blip>
          <a:srcRect b="0" l="0" r="0" t="1960"/>
          <a:stretch/>
        </p:blipFill>
        <p:spPr>
          <a:xfrm>
            <a:off x="4606275" y="2047813"/>
            <a:ext cx="4407409" cy="14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61112d4fea_8_17"/>
          <p:cNvPicPr preferRelativeResize="0"/>
          <p:nvPr/>
        </p:nvPicPr>
        <p:blipFill rotWithShape="1">
          <a:blip r:embed="rId6">
            <a:alphaModFix/>
          </a:blip>
          <a:srcRect b="0" l="0" r="0" t="2704"/>
          <a:stretch/>
        </p:blipFill>
        <p:spPr>
          <a:xfrm>
            <a:off x="2368300" y="3580375"/>
            <a:ext cx="4407407" cy="14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61112d4fea_8_17"/>
          <p:cNvPicPr preferRelativeResize="0"/>
          <p:nvPr/>
        </p:nvPicPr>
        <p:blipFill rotWithShape="1">
          <a:blip r:embed="rId7">
            <a:alphaModFix/>
          </a:blip>
          <a:srcRect b="0" l="1048" r="0" t="0"/>
          <a:stretch/>
        </p:blipFill>
        <p:spPr>
          <a:xfrm>
            <a:off x="155550" y="2053125"/>
            <a:ext cx="4407409" cy="149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61112d4fea_8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550" y="525910"/>
            <a:ext cx="4407407" cy="149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639e105e32_11_3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639e105e32_11_3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6.3. 회의록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84" name="Google Shape;284;g1639e105e32_11_31"/>
          <p:cNvGrpSpPr/>
          <p:nvPr/>
        </p:nvGrpSpPr>
        <p:grpSpPr>
          <a:xfrm>
            <a:off x="366773" y="523603"/>
            <a:ext cx="2743210" cy="4114994"/>
            <a:chOff x="100225" y="525900"/>
            <a:chExt cx="2204976" cy="4607024"/>
          </a:xfrm>
        </p:grpSpPr>
        <p:pic>
          <p:nvPicPr>
            <p:cNvPr id="285" name="Google Shape;285;g1639e105e32_11_31"/>
            <p:cNvPicPr preferRelativeResize="0"/>
            <p:nvPr/>
          </p:nvPicPr>
          <p:blipFill rotWithShape="1">
            <a:blip r:embed="rId4">
              <a:alphaModFix/>
            </a:blip>
            <a:srcRect b="71864" l="0" r="0" t="0"/>
            <a:stretch/>
          </p:blipFill>
          <p:spPr>
            <a:xfrm>
              <a:off x="100225" y="525900"/>
              <a:ext cx="2204976" cy="812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g1639e105e32_11_31"/>
            <p:cNvPicPr preferRelativeResize="0"/>
            <p:nvPr/>
          </p:nvPicPr>
          <p:blipFill rotWithShape="1">
            <a:blip r:embed="rId5">
              <a:alphaModFix/>
            </a:blip>
            <a:srcRect b="95633" l="0" r="0" t="0"/>
            <a:stretch/>
          </p:blipFill>
          <p:spPr>
            <a:xfrm>
              <a:off x="100225" y="2437652"/>
              <a:ext cx="2204974" cy="126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1639e105e32_11_31"/>
            <p:cNvPicPr preferRelativeResize="0"/>
            <p:nvPr/>
          </p:nvPicPr>
          <p:blipFill rotWithShape="1">
            <a:blip r:embed="rId4">
              <a:alphaModFix/>
            </a:blip>
            <a:srcRect b="23343" l="0" r="0" t="38193"/>
            <a:stretch/>
          </p:blipFill>
          <p:spPr>
            <a:xfrm>
              <a:off x="100225" y="1338841"/>
              <a:ext cx="2204976" cy="1111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g1639e105e32_11_31"/>
            <p:cNvPicPr preferRelativeResize="0"/>
            <p:nvPr/>
          </p:nvPicPr>
          <p:blipFill rotWithShape="1">
            <a:blip r:embed="rId5">
              <a:alphaModFix/>
            </a:blip>
            <a:srcRect b="10061" l="0" r="0" t="8605"/>
            <a:stretch/>
          </p:blipFill>
          <p:spPr>
            <a:xfrm>
              <a:off x="100225" y="2563815"/>
              <a:ext cx="2204974" cy="25691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" name="Google Shape;289;g1639e105e32_11_31"/>
          <p:cNvPicPr preferRelativeResize="0"/>
          <p:nvPr/>
        </p:nvPicPr>
        <p:blipFill rotWithShape="1">
          <a:blip r:embed="rId6">
            <a:alphaModFix/>
          </a:blip>
          <a:srcRect b="69286" l="0" r="0" t="0"/>
          <a:stretch/>
        </p:blipFill>
        <p:spPr>
          <a:xfrm>
            <a:off x="3276600" y="523597"/>
            <a:ext cx="2743067" cy="129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639e105e32_11_31"/>
          <p:cNvPicPr preferRelativeResize="0"/>
          <p:nvPr/>
        </p:nvPicPr>
        <p:blipFill rotWithShape="1">
          <a:blip r:embed="rId6">
            <a:alphaModFix/>
          </a:blip>
          <a:srcRect b="48782" l="0" r="0" t="45554"/>
          <a:stretch/>
        </p:blipFill>
        <p:spPr>
          <a:xfrm>
            <a:off x="3276600" y="1818849"/>
            <a:ext cx="2743067" cy="23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639e105e32_11_31"/>
          <p:cNvPicPr preferRelativeResize="0"/>
          <p:nvPr/>
        </p:nvPicPr>
        <p:blipFill rotWithShape="1">
          <a:blip r:embed="rId7">
            <a:alphaModFix/>
          </a:blip>
          <a:srcRect b="1812" l="1669" r="1261" t="1774"/>
          <a:stretch/>
        </p:blipFill>
        <p:spPr>
          <a:xfrm>
            <a:off x="3287556" y="2057644"/>
            <a:ext cx="2721156" cy="258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639e105e32_11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2200" y="523600"/>
            <a:ext cx="2743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1639e105e32_11_6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639e105e32_11_6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.1. 깃허브(github)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99" name="Google Shape;299;g1639e105e32_1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875" y="993900"/>
            <a:ext cx="6500250" cy="39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639e105e32_11_6"/>
          <p:cNvSpPr/>
          <p:nvPr/>
        </p:nvSpPr>
        <p:spPr>
          <a:xfrm>
            <a:off x="448300" y="565150"/>
            <a:ext cx="4680600" cy="315600"/>
          </a:xfrm>
          <a:prstGeom prst="rect">
            <a:avLst/>
          </a:prstGeom>
          <a:solidFill>
            <a:srgbClr val="D8D8D8">
              <a:alpha val="528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https://github.com/knudatascientists/Team3_stair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639e2cf50f_2_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1639e2cf50f_2_0"/>
          <p:cNvSpPr/>
          <p:nvPr/>
        </p:nvSpPr>
        <p:spPr>
          <a:xfrm>
            <a:off x="916050" y="767225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1639e2cf50f_2_0"/>
          <p:cNvSpPr txBox="1"/>
          <p:nvPr>
            <p:ph type="title"/>
          </p:nvPr>
        </p:nvSpPr>
        <p:spPr>
          <a:xfrm>
            <a:off x="350520" y="356870"/>
            <a:ext cx="5675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00000"/>
              <a:buFont typeface="Arial"/>
              <a:buNone/>
            </a:pPr>
            <a:r>
              <a:rPr b="1" lang="en-US" sz="32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b="1" sz="32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" name="Google Shape;48;g1639e2cf50f_2_0"/>
          <p:cNvSpPr/>
          <p:nvPr/>
        </p:nvSpPr>
        <p:spPr>
          <a:xfrm>
            <a:off x="1475740" y="721995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1.계획서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49" name="Google Shape;49;g1639e2cf50f_2_0"/>
          <p:cNvCxnSpPr/>
          <p:nvPr/>
        </p:nvCxnSpPr>
        <p:spPr>
          <a:xfrm>
            <a:off x="1475740" y="146494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0" name="Google Shape;50;g1639e2cf50f_2_0"/>
          <p:cNvSpPr/>
          <p:nvPr/>
        </p:nvSpPr>
        <p:spPr>
          <a:xfrm>
            <a:off x="1475740" y="122428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1.1 프로젝트 추진 개요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1" name="Google Shape;51;g1639e2cf50f_2_0"/>
          <p:cNvCxnSpPr/>
          <p:nvPr/>
        </p:nvCxnSpPr>
        <p:spPr>
          <a:xfrm>
            <a:off x="1475740" y="190436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rgbClr val="33333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2" name="Google Shape;52;g1639e2cf50f_2_0"/>
          <p:cNvSpPr/>
          <p:nvPr/>
        </p:nvSpPr>
        <p:spPr>
          <a:xfrm>
            <a:off x="1475740" y="165290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1.2 프로젝트 구축 범위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3" name="Google Shape;53;g1639e2cf50f_2_0"/>
          <p:cNvCxnSpPr/>
          <p:nvPr/>
        </p:nvCxnSpPr>
        <p:spPr>
          <a:xfrm>
            <a:off x="1475740" y="234442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4" name="Google Shape;54;g1639e2cf50f_2_0"/>
          <p:cNvSpPr/>
          <p:nvPr/>
        </p:nvSpPr>
        <p:spPr>
          <a:xfrm>
            <a:off x="1475740" y="209867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1.3  프로젝트 조직 및 역할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5" name="Google Shape;55;g1639e2cf50f_2_0"/>
          <p:cNvCxnSpPr/>
          <p:nvPr/>
        </p:nvCxnSpPr>
        <p:spPr>
          <a:xfrm>
            <a:off x="1475740" y="278384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6" name="Google Shape;56;g1639e2cf50f_2_0"/>
          <p:cNvSpPr/>
          <p:nvPr/>
        </p:nvSpPr>
        <p:spPr>
          <a:xfrm>
            <a:off x="1475740" y="253238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1.4  WBS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7" name="Google Shape;57;g1639e2cf50f_2_0"/>
          <p:cNvCxnSpPr/>
          <p:nvPr/>
        </p:nvCxnSpPr>
        <p:spPr>
          <a:xfrm>
            <a:off x="1475740" y="322389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8" name="Google Shape;58;g1639e2cf50f_2_0"/>
          <p:cNvSpPr/>
          <p:nvPr/>
        </p:nvSpPr>
        <p:spPr>
          <a:xfrm>
            <a:off x="1475740" y="296037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1.5  프로젝트 일정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9" name="Google Shape;59;g1639e2cf50f_2_0"/>
          <p:cNvCxnSpPr/>
          <p:nvPr/>
        </p:nvCxnSpPr>
        <p:spPr>
          <a:xfrm>
            <a:off x="1475740" y="366331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" name="Google Shape;60;g1639e2cf50f_2_0"/>
          <p:cNvSpPr/>
          <p:nvPr/>
        </p:nvSpPr>
        <p:spPr>
          <a:xfrm>
            <a:off x="1475740" y="341693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1.6  프로젝트 구성도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1" name="Google Shape;61;g1639e2cf50f_2_0"/>
          <p:cNvCxnSpPr/>
          <p:nvPr/>
        </p:nvCxnSpPr>
        <p:spPr>
          <a:xfrm>
            <a:off x="1475740" y="449516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2" name="Google Shape;62;g1639e2cf50f_2_0"/>
          <p:cNvSpPr/>
          <p:nvPr/>
        </p:nvSpPr>
        <p:spPr>
          <a:xfrm>
            <a:off x="1475740" y="424878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8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예상이슈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3" name="Google Shape;63;g1639e2cf50f_2_0"/>
          <p:cNvCxnSpPr/>
          <p:nvPr/>
        </p:nvCxnSpPr>
        <p:spPr>
          <a:xfrm>
            <a:off x="1475740" y="407449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4" name="Google Shape;64;g1639e2cf50f_2_0"/>
          <p:cNvSpPr/>
          <p:nvPr/>
        </p:nvSpPr>
        <p:spPr>
          <a:xfrm>
            <a:off x="1475740" y="382811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1.7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시퀀스 다이어그램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61112d4fea_12_9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61112d4fea_12_90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7.2. 슬랙(slack)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7" name="Google Shape;307;g161112d4fea_12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348" y="626300"/>
            <a:ext cx="4279399" cy="41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61112d4fea_12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48" y="626300"/>
            <a:ext cx="4279401" cy="420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61112d4fea_12_9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61112d4fea_12_95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7.3. 노션(notion)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15" name="Google Shape;315;g161112d4fea_12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925" y="689475"/>
            <a:ext cx="6466148" cy="197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61112d4fea_12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925" y="2765660"/>
            <a:ext cx="6466148" cy="229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639e105e32_11_12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639e105e32_11_12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8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 데이터베이스 엔티티 관계도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23" name="Google Shape;323;g1639e105e32_1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575" y="795800"/>
            <a:ext cx="6270849" cy="39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1639e105e32_11_18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639e105e32_11_18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9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 시각화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30" name="Google Shape;330;g1639e105e32_11_18"/>
          <p:cNvSpPr/>
          <p:nvPr/>
        </p:nvSpPr>
        <p:spPr>
          <a:xfrm>
            <a:off x="242575" y="1025675"/>
            <a:ext cx="3964500" cy="321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g1639e105e32_1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30" y="2563825"/>
            <a:ext cx="4400677" cy="25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639e105e32_11_18"/>
          <p:cNvSpPr txBox="1"/>
          <p:nvPr/>
        </p:nvSpPr>
        <p:spPr>
          <a:xfrm>
            <a:off x="1393297" y="979725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전기차 충전소 현황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3" name="Google Shape;333;g1639e105e32_11_18"/>
          <p:cNvPicPr preferRelativeResize="0"/>
          <p:nvPr/>
        </p:nvPicPr>
        <p:blipFill rotWithShape="1">
          <a:blip r:embed="rId5">
            <a:alphaModFix/>
          </a:blip>
          <a:srcRect b="3133" l="6217" r="0" t="3600"/>
          <a:stretch/>
        </p:blipFill>
        <p:spPr>
          <a:xfrm>
            <a:off x="324300" y="1251925"/>
            <a:ext cx="3808600" cy="29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639e105e32_11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2526" y="42350"/>
            <a:ext cx="4400674" cy="247790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639e105e32_11_18"/>
          <p:cNvSpPr/>
          <p:nvPr/>
        </p:nvSpPr>
        <p:spPr>
          <a:xfrm>
            <a:off x="4689625" y="2623175"/>
            <a:ext cx="250800" cy="244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639e105e32_11_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-79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639e105e32_11_0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10.1.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코드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42" name="Google Shape;342;g1639e105e32_1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150" y="580450"/>
            <a:ext cx="4925825" cy="19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639e105e32_1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150" y="2660425"/>
            <a:ext cx="4925824" cy="23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639e105e32_1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50" y="580450"/>
            <a:ext cx="3372199" cy="441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1639e105e32_11_2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639e105e32_11_23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10.2.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결과물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51" name="Google Shape;351;g1639e105e32_1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16225"/>
            <a:ext cx="3768075" cy="40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639e105e32_1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976" y="916225"/>
            <a:ext cx="4318199" cy="40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639e105e32_11_23"/>
          <p:cNvSpPr/>
          <p:nvPr/>
        </p:nvSpPr>
        <p:spPr>
          <a:xfrm>
            <a:off x="448300" y="525900"/>
            <a:ext cx="2499900" cy="303900"/>
          </a:xfrm>
          <a:prstGeom prst="rect">
            <a:avLst/>
          </a:prstGeom>
          <a:solidFill>
            <a:srgbClr val="D8D8D8">
              <a:alpha val="49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http://172.20.66.88:8501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1639e105e32_11_14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639e105e32_11_14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11. 힘들었던 점/어려웠던 점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0" name="Google Shape;360;g1639e105e32_11_141"/>
          <p:cNvSpPr/>
          <p:nvPr/>
        </p:nvSpPr>
        <p:spPr>
          <a:xfrm>
            <a:off x="916050" y="559800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639e105e32_11_141"/>
          <p:cNvSpPr txBox="1"/>
          <p:nvPr/>
        </p:nvSpPr>
        <p:spPr>
          <a:xfrm>
            <a:off x="1053000" y="1725150"/>
            <a:ext cx="703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en-US">
                <a:latin typeface="Jua"/>
                <a:ea typeface="Jua"/>
                <a:cs typeface="Jua"/>
                <a:sym typeface="Jua"/>
              </a:rPr>
              <a:t>Shiny에서 위치 표시 방법을 찾기 어려웠음 -&gt; Streamlit 사용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en-US">
                <a:latin typeface="Jua"/>
                <a:ea typeface="Jua"/>
                <a:cs typeface="Jua"/>
                <a:sym typeface="Jua"/>
              </a:rPr>
              <a:t>문서화 작업에 어려움을 느낌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업무 분담 때문에 주제 난이도 조절이 어려웠음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61112d4fea_12_5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61112d4fea_12_53"/>
          <p:cNvSpPr/>
          <p:nvPr/>
        </p:nvSpPr>
        <p:spPr>
          <a:xfrm>
            <a:off x="916050" y="559800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61112d4fea_12_53"/>
          <p:cNvSpPr txBox="1"/>
          <p:nvPr/>
        </p:nvSpPr>
        <p:spPr>
          <a:xfrm>
            <a:off x="1064700" y="1817275"/>
            <a:ext cx="7014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QnA</a:t>
            </a:r>
            <a:endParaRPr sz="85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1639e105e32_0_2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639e105e32_0_23"/>
          <p:cNvSpPr/>
          <p:nvPr/>
        </p:nvSpPr>
        <p:spPr>
          <a:xfrm>
            <a:off x="916050" y="559800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639e105e32_0_23"/>
          <p:cNvSpPr txBox="1"/>
          <p:nvPr/>
        </p:nvSpPr>
        <p:spPr>
          <a:xfrm>
            <a:off x="1064700" y="1817275"/>
            <a:ext cx="7014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Thank you</a:t>
            </a:r>
            <a:endParaRPr sz="85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916050" y="767225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 txBox="1"/>
          <p:nvPr>
            <p:ph type="title"/>
          </p:nvPr>
        </p:nvSpPr>
        <p:spPr>
          <a:xfrm>
            <a:off x="350520" y="356870"/>
            <a:ext cx="5675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00000"/>
              <a:buFont typeface="Arial"/>
              <a:buNone/>
            </a:pPr>
            <a:r>
              <a:rPr b="1" lang="en-US" sz="3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b="1" sz="3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475740" y="1070610"/>
            <a:ext cx="3529965" cy="516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2.요구사항 정의서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1475740" y="174796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3.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기능설계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504565" y="3109555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5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.테이블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정의서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475740" y="256383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latin typeface="Jua"/>
                <a:ea typeface="Jua"/>
                <a:cs typeface="Jua"/>
                <a:sym typeface="Jua"/>
              </a:rPr>
              <a:t>4.</a:t>
            </a:r>
            <a:r>
              <a:rPr i="0" lang="en-US" sz="1800" u="none" cap="none" strike="noStrike">
                <a:latin typeface="Jua"/>
                <a:ea typeface="Jua"/>
                <a:cs typeface="Jua"/>
                <a:sym typeface="Jua"/>
              </a:rPr>
              <a:t>테이블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목록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t/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475665" y="3776605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6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회의록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61112d4fea_12_6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161112d4fea_12_65"/>
          <p:cNvSpPr/>
          <p:nvPr/>
        </p:nvSpPr>
        <p:spPr>
          <a:xfrm>
            <a:off x="916050" y="767225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61112d4fea_12_65"/>
          <p:cNvSpPr txBox="1"/>
          <p:nvPr>
            <p:ph type="title"/>
          </p:nvPr>
        </p:nvSpPr>
        <p:spPr>
          <a:xfrm>
            <a:off x="350520" y="356870"/>
            <a:ext cx="5675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00000"/>
              <a:buFont typeface="Arial"/>
              <a:buNone/>
            </a:pPr>
            <a:r>
              <a:rPr b="1" lang="en-US" sz="3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b="1" sz="3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" name="Google Shape;84;g161112d4fea_12_65"/>
          <p:cNvSpPr/>
          <p:nvPr/>
        </p:nvSpPr>
        <p:spPr>
          <a:xfrm>
            <a:off x="1423015" y="98817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협업툴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5" name="Google Shape;85;g161112d4fea_12_65"/>
          <p:cNvCxnSpPr/>
          <p:nvPr/>
        </p:nvCxnSpPr>
        <p:spPr>
          <a:xfrm>
            <a:off x="1475740" y="173112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6" name="Google Shape;86;g161112d4fea_12_65"/>
          <p:cNvSpPr/>
          <p:nvPr/>
        </p:nvSpPr>
        <p:spPr>
          <a:xfrm>
            <a:off x="1475740" y="149045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.1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깃허브(github)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7" name="Google Shape;87;g161112d4fea_12_65"/>
          <p:cNvCxnSpPr/>
          <p:nvPr/>
        </p:nvCxnSpPr>
        <p:spPr>
          <a:xfrm>
            <a:off x="1475740" y="217054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rgbClr val="33333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8" name="Google Shape;88;g161112d4fea_12_65"/>
          <p:cNvSpPr/>
          <p:nvPr/>
        </p:nvSpPr>
        <p:spPr>
          <a:xfrm>
            <a:off x="1475740" y="191908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.2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슬랙(slack)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9" name="Google Shape;89;g161112d4fea_12_65"/>
          <p:cNvCxnSpPr/>
          <p:nvPr/>
        </p:nvCxnSpPr>
        <p:spPr>
          <a:xfrm>
            <a:off x="1475740" y="261059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0" name="Google Shape;90;g161112d4fea_12_65"/>
          <p:cNvSpPr/>
          <p:nvPr/>
        </p:nvSpPr>
        <p:spPr>
          <a:xfrm>
            <a:off x="1475740" y="236485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.3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노션(notion)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1" name="Google Shape;91;g161112d4fea_12_65"/>
          <p:cNvSpPr/>
          <p:nvPr/>
        </p:nvSpPr>
        <p:spPr>
          <a:xfrm>
            <a:off x="1423015" y="265822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8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엔티티 관계도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g161112d4fea_12_65"/>
          <p:cNvSpPr/>
          <p:nvPr/>
        </p:nvSpPr>
        <p:spPr>
          <a:xfrm>
            <a:off x="1423015" y="306407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9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시각화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" name="Google Shape;93;g161112d4fea_12_65"/>
          <p:cNvSpPr/>
          <p:nvPr/>
        </p:nvSpPr>
        <p:spPr>
          <a:xfrm>
            <a:off x="1423015" y="347952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10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알고리즘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" name="Google Shape;94;g161112d4fea_12_65"/>
          <p:cNvSpPr/>
          <p:nvPr/>
        </p:nvSpPr>
        <p:spPr>
          <a:xfrm>
            <a:off x="1423015" y="392022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11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힘들었던 점 / 어려웠던 점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839470" y="2250440"/>
            <a:ext cx="3314100" cy="2459400"/>
          </a:xfrm>
          <a:prstGeom prst="roundRect">
            <a:avLst>
              <a:gd fmla="val 2501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lgun Gothic"/>
              <a:buNone/>
            </a:pPr>
            <a:r>
              <a:t/>
            </a:r>
            <a:endParaRPr b="1" i="1" sz="9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4991735" y="2250440"/>
            <a:ext cx="3316500" cy="2459400"/>
          </a:xfrm>
          <a:prstGeom prst="roundRect">
            <a:avLst>
              <a:gd fmla="val 2501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lgun Gothic"/>
              <a:buNone/>
            </a:pPr>
            <a:r>
              <a:t/>
            </a:r>
            <a:endParaRPr b="1" i="1" sz="9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1.1. 프로젝트 추진 개요</a:t>
            </a:r>
            <a:endParaRPr b="1"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1115695" y="2661920"/>
            <a:ext cx="2919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매년 서울시의 전기차 수가 빠른 속도로 늘고 있으나 충전소는 이에 크게 미치지 못</a:t>
            </a:r>
            <a:r>
              <a:rPr lang="en-U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함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서울시 전기차 이용자들은 전기차 충전소 공급 부족 문제가 심각하다는 의견이 많</a:t>
            </a:r>
            <a:r>
              <a:rPr lang="en-U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음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5117465" y="2774315"/>
            <a:ext cx="3060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2540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서울시 전역 및 구별 전기 충전소 위치 및 충전소 현황 제공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54000" lvl="0" marL="2540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구별(지역별, 권역별) 충전소 포화 상태 정보 제공 등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448310" y="412115"/>
            <a:ext cx="82290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본 프로젝트는 전기차 충전소 안내 서비스 제작을 목적으로 합니다.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4991735" y="1684020"/>
            <a:ext cx="3286200" cy="375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ctr" dir="5400000" dist="19050">
              <a:srgbClr val="000000">
                <a:alpha val="60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목적</a:t>
            </a:r>
            <a:endParaRPr sz="1600" u="none" cap="none" strike="noStrike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7" name="Google Shape;107;p4"/>
          <p:cNvGrpSpPr/>
          <p:nvPr/>
        </p:nvGrpSpPr>
        <p:grpSpPr>
          <a:xfrm>
            <a:off x="4996180" y="1073785"/>
            <a:ext cx="3301495" cy="384030"/>
            <a:chOff x="4996180" y="1073785"/>
            <a:chExt cx="3301495" cy="384030"/>
          </a:xfrm>
        </p:grpSpPr>
        <p:sp>
          <p:nvSpPr>
            <p:cNvPr id="108" name="Google Shape;108;p4"/>
            <p:cNvSpPr/>
            <p:nvPr/>
          </p:nvSpPr>
          <p:spPr>
            <a:xfrm>
              <a:off x="5616575" y="1085215"/>
              <a:ext cx="2681100" cy="3726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2022.10.04 ~ 2022.10.08 (5일)</a:t>
              </a:r>
              <a:endParaRPr b="1" i="0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996180" y="1073785"/>
              <a:ext cx="621000" cy="37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39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기간</a:t>
              </a:r>
              <a:endParaRPr b="1" i="0" sz="16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110" name="Google Shape;110;p4"/>
          <p:cNvSpPr/>
          <p:nvPr/>
        </p:nvSpPr>
        <p:spPr>
          <a:xfrm>
            <a:off x="826710" y="1684045"/>
            <a:ext cx="3286200" cy="375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ctr" dir="5400000" dist="19050">
              <a:srgbClr val="000000">
                <a:alpha val="603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배경</a:t>
            </a:r>
            <a:endParaRPr i="0" sz="1600" u="none" cap="none" strike="noStrike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>
            <p:ph type="title"/>
          </p:nvPr>
        </p:nvSpPr>
        <p:spPr>
          <a:xfrm>
            <a:off x="457200" y="205740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1.2. 구축 범위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17" name="Google Shape;117;p5"/>
          <p:cNvGrpSpPr/>
          <p:nvPr/>
        </p:nvGrpSpPr>
        <p:grpSpPr>
          <a:xfrm>
            <a:off x="300355" y="888365"/>
            <a:ext cx="8536305" cy="3785235"/>
            <a:chOff x="300355" y="888365"/>
            <a:chExt cx="8536305" cy="3785235"/>
          </a:xfrm>
        </p:grpSpPr>
        <p:sp>
          <p:nvSpPr>
            <p:cNvPr id="118" name="Google Shape;118;p5"/>
            <p:cNvSpPr/>
            <p:nvPr/>
          </p:nvSpPr>
          <p:spPr>
            <a:xfrm>
              <a:off x="300355" y="1330960"/>
              <a:ext cx="1661160" cy="7086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한국전력공사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전기차충전소 위경도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000"/>
                <a:buFont typeface="Arial"/>
                <a:buNone/>
              </a:pPr>
              <a:r>
                <a:rPr i="0" lang="en-US" sz="1000" u="sng" cap="none" strike="noStrike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r:id="rId4"/>
                </a:rPr>
                <a:t>https://www.data.go.kr/data/15102458/fileData.do</a:t>
              </a:r>
              <a:endParaRPr i="0" sz="1000" u="sng" cap="none" strike="noStrike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00355" y="2183130"/>
              <a:ext cx="1661160" cy="7086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서울시 행정동별 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친환경 자동차 현황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900"/>
                <a:buFont typeface="Arial"/>
                <a:buNone/>
              </a:pPr>
              <a:r>
                <a:rPr i="0" lang="en-US" sz="900" u="sng" cap="none" strike="noStrike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r:id="rId5"/>
                </a:rPr>
                <a:t>http://data.seoul.go.kr/dataList/OA-21245/F/1/datasetView.do</a:t>
              </a:r>
              <a:endParaRPr i="0" sz="900" u="sng" cap="none" strike="noStrike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810000" y="1332230"/>
              <a:ext cx="2198370" cy="334137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사용자 위치 주변 충전소 위치 파악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특정 지역 내의 전기차 현황 파악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특정 지역 내의 전기차 충전기 정보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26043" y="938530"/>
              <a:ext cx="17616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소스 데이터</a:t>
              </a:r>
              <a:endParaRPr b="1" i="0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122" name="Google Shape;122;p5"/>
            <p:cNvCxnSpPr/>
            <p:nvPr/>
          </p:nvCxnSpPr>
          <p:spPr>
            <a:xfrm>
              <a:off x="3813810" y="1255395"/>
              <a:ext cx="2186940" cy="12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23" name="Google Shape;123;p5"/>
            <p:cNvSpPr/>
            <p:nvPr/>
          </p:nvSpPr>
          <p:spPr>
            <a:xfrm>
              <a:off x="4159885" y="919480"/>
              <a:ext cx="1520190" cy="28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구축 범위</a:t>
              </a:r>
              <a:endParaRPr b="1" i="0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00355" y="3916680"/>
              <a:ext cx="2928620" cy="33782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마스터 데이터</a:t>
              </a:r>
              <a:endParaRPr b="1" i="0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00355" y="4335145"/>
              <a:ext cx="2928620" cy="33782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연관데이터</a:t>
              </a:r>
              <a:endParaRPr b="1" i="0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6695440" y="888365"/>
              <a:ext cx="2065020" cy="38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7775" spcFirstLastPara="1" rIns="1777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기대 효과</a:t>
              </a:r>
              <a:endParaRPr b="1" i="0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6695440" y="1332230"/>
              <a:ext cx="2141220" cy="334137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1750" lIns="71750" spcFirstLastPara="1" rIns="71750" wrap="square" tIns="717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주거 지역 부근의 전기차 충전소 현황</a:t>
              </a:r>
              <a:r>
                <a:rPr b="1" lang="en-US" sz="9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정보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4572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4572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주거 지역 부근의 전기차 현황 정보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전기차 소유자의 충전소 탐색 방식의</a:t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편리성을 제공</a:t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128" name="Google Shape;128;p5"/>
            <p:cNvCxnSpPr/>
            <p:nvPr/>
          </p:nvCxnSpPr>
          <p:spPr>
            <a:xfrm>
              <a:off x="6703060" y="1264920"/>
              <a:ext cx="2108200" cy="12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29" name="Google Shape;129;p5"/>
            <p:cNvSpPr/>
            <p:nvPr/>
          </p:nvSpPr>
          <p:spPr>
            <a:xfrm>
              <a:off x="2045335" y="1306195"/>
              <a:ext cx="1223010" cy="73406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39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Malgun Gothic"/>
                <a:buNone/>
              </a:pPr>
              <a:r>
                <a:rPr i="0" lang="en-US" sz="12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전기차 충전소 위경도</a:t>
              </a:r>
              <a:endParaRPr i="0" sz="1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2045335" y="2183130"/>
              <a:ext cx="1223010" cy="70866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i="0" lang="en-US" sz="12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전기차 등록 현황</a:t>
              </a:r>
              <a:endParaRPr i="0" sz="1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131" name="Google Shape;131;p5"/>
            <p:cNvCxnSpPr/>
            <p:nvPr/>
          </p:nvCxnSpPr>
          <p:spPr>
            <a:xfrm>
              <a:off x="300990" y="1253490"/>
              <a:ext cx="2914650" cy="12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32" name="Google Shape;132;p5"/>
            <p:cNvSpPr/>
            <p:nvPr/>
          </p:nvSpPr>
          <p:spPr>
            <a:xfrm>
              <a:off x="300355" y="3034030"/>
              <a:ext cx="1661160" cy="7086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한국전력공사 서울시 전기차 충전소 충전량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000"/>
                <a:buFont typeface="Arial"/>
                <a:buNone/>
              </a:pPr>
              <a:r>
                <a:rPr i="0" lang="en-US" sz="1000" u="sng" cap="none" strike="noStrike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r:id="rId6"/>
                </a:rPr>
                <a:t>https://www.data.go.kr/data/15100212/fileData.do</a:t>
              </a:r>
              <a:endParaRPr i="0" sz="1000" u="sng" cap="none" strike="noStrike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2053590" y="3034030"/>
              <a:ext cx="1206500" cy="70866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Malgun Gothic"/>
                <a:buNone/>
              </a:pPr>
              <a:r>
                <a:rPr i="0" lang="en-US" sz="12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전기차 충전소 주소</a:t>
              </a:r>
              <a:endParaRPr i="0" sz="1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1.3. 프로젝트 조직 및 역할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1360170" y="708025"/>
            <a:ext cx="2488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프로젝트 조직도</a:t>
            </a:r>
            <a:endParaRPr b="1"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41" name="Google Shape;141;p6"/>
          <p:cNvGrpSpPr/>
          <p:nvPr/>
        </p:nvGrpSpPr>
        <p:grpSpPr>
          <a:xfrm>
            <a:off x="220345" y="1167130"/>
            <a:ext cx="8796655" cy="635"/>
            <a:chOff x="220345" y="1167130"/>
            <a:chExt cx="8796655" cy="635"/>
          </a:xfrm>
        </p:grpSpPr>
        <p:cxnSp>
          <p:nvCxnSpPr>
            <p:cNvPr id="142" name="Google Shape;142;p6"/>
            <p:cNvCxnSpPr/>
            <p:nvPr/>
          </p:nvCxnSpPr>
          <p:spPr>
            <a:xfrm>
              <a:off x="220345" y="1167130"/>
              <a:ext cx="4234180" cy="63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6"/>
            <p:cNvCxnSpPr/>
            <p:nvPr/>
          </p:nvCxnSpPr>
          <p:spPr>
            <a:xfrm>
              <a:off x="4765040" y="1167130"/>
              <a:ext cx="4251960" cy="63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4" name="Google Shape;144;p6"/>
          <p:cNvSpPr/>
          <p:nvPr/>
        </p:nvSpPr>
        <p:spPr>
          <a:xfrm>
            <a:off x="5662295" y="708025"/>
            <a:ext cx="2559685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인력별 역할</a:t>
            </a:r>
            <a:endParaRPr b="1"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45" name="Google Shape;145;p6"/>
          <p:cNvGraphicFramePr/>
          <p:nvPr/>
        </p:nvGraphicFramePr>
        <p:xfrm>
          <a:off x="4912995" y="1757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{1ECB2D63-0082-47BA-9B3D-D5D6C5B3C037}</a:tableStyleId>
              </a:tblPr>
              <a:tblGrid>
                <a:gridCol w="1091575"/>
                <a:gridCol w="974100"/>
                <a:gridCol w="1965325"/>
              </a:tblGrid>
              <a:tr h="2603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구분</a:t>
                      </a:r>
                      <a:endParaRPr i="0" sz="1100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Role &amp; Responsibilities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273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담당자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역할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프로젝트 관리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8100" lvl="0" marL="9398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프로젝트 진행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수집 및 전처리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8100" lvl="0" marL="9398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방영찬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8100" lvl="0" marL="9398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수집 및 전처리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DB 데이터 관리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김수아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연결 및 관리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EDA 및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시각화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신나령</a:t>
                      </a:r>
                      <a:endParaRPr i="0" sz="9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분석 및 시각화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알고리즘 개발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조건영</a:t>
                      </a:r>
                      <a:endParaRPr i="0" sz="9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충전소 정보 반환 기능 구현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GUI 구현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5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시스템 인터페이스 구현</a:t>
                      </a:r>
                      <a:endParaRPr i="0" sz="11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46" name="Google Shape;146;p6"/>
          <p:cNvGrpSpPr/>
          <p:nvPr/>
        </p:nvGrpSpPr>
        <p:grpSpPr>
          <a:xfrm>
            <a:off x="338455" y="1664970"/>
            <a:ext cx="4325620" cy="3132455"/>
            <a:chOff x="338455" y="1664970"/>
            <a:chExt cx="4325620" cy="3132455"/>
          </a:xfrm>
        </p:grpSpPr>
        <p:cxnSp>
          <p:nvCxnSpPr>
            <p:cNvPr id="147" name="Google Shape;147;p6"/>
            <p:cNvCxnSpPr/>
            <p:nvPr/>
          </p:nvCxnSpPr>
          <p:spPr>
            <a:xfrm flipH="1" rot="-5400000">
              <a:off x="2854960" y="2419350"/>
              <a:ext cx="952500" cy="162306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6"/>
            <p:cNvCxnSpPr/>
            <p:nvPr/>
          </p:nvCxnSpPr>
          <p:spPr>
            <a:xfrm flipH="1" rot="-5400000">
              <a:off x="2308860" y="2966085"/>
              <a:ext cx="952500" cy="52959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6"/>
            <p:cNvCxnSpPr/>
            <p:nvPr/>
          </p:nvCxnSpPr>
          <p:spPr>
            <a:xfrm rot="5400000">
              <a:off x="1212850" y="2397760"/>
              <a:ext cx="952500" cy="166497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6"/>
            <p:cNvCxnSpPr/>
            <p:nvPr/>
          </p:nvCxnSpPr>
          <p:spPr>
            <a:xfrm rot="5400000">
              <a:off x="1750060" y="2935605"/>
              <a:ext cx="952500" cy="58928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1" name="Google Shape;151;p6"/>
            <p:cNvSpPr/>
            <p:nvPr/>
          </p:nvSpPr>
          <p:spPr>
            <a:xfrm>
              <a:off x="338455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방영찬</a:t>
              </a:r>
              <a:endParaRPr i="0" sz="11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338455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데이터 수집 및 전처리   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412240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신나령</a:t>
              </a:r>
              <a:endParaRPr i="0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412240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EDA 및 데이터 시각화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531110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조건영</a:t>
              </a:r>
              <a:endParaRPr i="0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531110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알고리즘 </a:t>
              </a: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개발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623310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김수아</a:t>
              </a:r>
              <a:endParaRPr i="0" sz="11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622675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DB 데이터 관리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908175" y="2091690"/>
              <a:ext cx="122809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정한수</a:t>
              </a:r>
              <a:endParaRPr i="0" sz="11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908810" y="1664970"/>
              <a:ext cx="1228090" cy="421640"/>
            </a:xfrm>
            <a:prstGeom prst="rect">
              <a:avLst/>
            </a:prstGeom>
            <a:solidFill>
              <a:srgbClr val="1F497D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프로젝트 관리자(PM)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1.4.1. WBS (1)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67" name="Google Shape;167;p7"/>
          <p:cNvGraphicFramePr/>
          <p:nvPr/>
        </p:nvGraphicFramePr>
        <p:xfrm>
          <a:off x="582613" y="760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{1ECB2D63-0082-47BA-9B3D-D5D6C5B3C037}</a:tableStyleId>
              </a:tblPr>
              <a:tblGrid>
                <a:gridCol w="372750"/>
                <a:gridCol w="2206625"/>
                <a:gridCol w="498150"/>
                <a:gridCol w="433375"/>
                <a:gridCol w="454675"/>
                <a:gridCol w="501650"/>
                <a:gridCol w="501650"/>
                <a:gridCol w="501650"/>
                <a:gridCol w="501650"/>
                <a:gridCol w="501650"/>
                <a:gridCol w="501650"/>
                <a:gridCol w="501650"/>
                <a:gridCol w="501650"/>
              </a:tblGrid>
              <a:tr h="149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단계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태스크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담당자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개발 환경 구축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상세 기능 설계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기능 분석 및 정의 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충전소 위</a:t>
                      </a:r>
                      <a:r>
                        <a:rPr lang="en-US" sz="8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·</a:t>
                      </a: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경도 자료 수집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전원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전기차 충전소 자료 수집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친환경 자동차 현황 자료 수집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전처리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충전소 위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·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경도 자료 전처리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방영찬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충전소 주소 자료 전처리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전기차 등록 현황 자료 전처리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DB 구축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8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>
                  <a:txBody>
                    <a:bodyPr/>
                    <a:lstStyle/>
                    <a:p>
                      <a:pPr indent="0" lvl="0" marL="18288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-US" sz="12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</a:t>
                      </a: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전처리 데이터 적재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김수아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시각화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연도별 전기차 등록 추이 시각화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신나령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구역별 전기차 수 시각화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구역별 전기차 충전소 수 시각화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1.4.2. WBS (2)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74" name="Google Shape;174;p8"/>
          <p:cNvGraphicFramePr/>
          <p:nvPr/>
        </p:nvGraphicFramePr>
        <p:xfrm>
          <a:off x="537445" y="579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{1ECB2D63-0082-47BA-9B3D-D5D6C5B3C037}</a:tableStyleId>
              </a:tblPr>
              <a:tblGrid>
                <a:gridCol w="321125"/>
                <a:gridCol w="2302200"/>
                <a:gridCol w="576875"/>
                <a:gridCol w="480075"/>
                <a:gridCol w="518250"/>
                <a:gridCol w="504375"/>
                <a:gridCol w="493900"/>
                <a:gridCol w="473100"/>
                <a:gridCol w="465500"/>
                <a:gridCol w="524975"/>
                <a:gridCol w="494175"/>
                <a:gridCol w="410350"/>
                <a:gridCol w="417775"/>
              </a:tblGrid>
              <a:tr h="15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단계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태스크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담당자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</a:tr>
              <a:tr h="2743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알고리즘 구현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사용자 위치정보 수집 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충전소 거리 계산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조건영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최단 거리 충전소 탐색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5km 내 충전소 탐색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구역 범위내 전기차 등록수 탐색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GUI 구현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</a:t>
                      </a: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시스템 페이지 구성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정보 입력 창 구현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정보 제공 창 구현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사용자 위치 기준 최단 거리 충전소 위치 제공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해당 지역 충전소 수 제공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해당 지역 전기차 현황 제공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시스템 연동테스트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주소 기반 서비스 테스트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오피스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Bang Yeong-chan</dc:creator>
</cp:coreProperties>
</file>